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1185-4833-4AFF-9BAE-0D184DB849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CF03790-E8DD-40D8-AAF3-4E4809834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8550177-E0B3-4E19-96A6-985D694ECA59}"/>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BCF85BEF-5825-4679-A525-EFF56342A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B5E1D7-DD7A-42DD-A658-161DC78EE32D}"/>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176191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FD57-C5C7-4BC1-B733-4DF1FE990D0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BA62802-F7CF-4DB1-A153-0A182145DA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0A6C46-0884-4100-835C-928A6705E474}"/>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F96CFEE7-88F2-433D-A2C3-ADD9A276CA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C254A63-62C7-41EF-9A19-F2023FD153F6}"/>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406687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DDAD5D-2C0C-442B-B440-6CACDC22D0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07100EE-6A77-4164-A90B-8DFAD20F75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8DE540-2C9B-4CF7-ACB4-123EA3D8E9BC}"/>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A261CC44-AD92-40CC-B392-52054D4E5A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F658B8-E57F-4903-A547-973C73E50E40}"/>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7453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492D-D225-4E00-94ED-457F25948FD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6D2639-7A0C-452D-9396-D4149A278D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6A9A1C-9FA5-4295-B653-2B891B0D605E}"/>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9D4AD306-77EA-4283-9A5B-F799EE984A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D57BBE-A6DE-4DE5-B779-A1260FFB93CE}"/>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377217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92FD-2F42-402C-8876-84DE291B3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07AC060-E247-4B72-8BEC-BDB03369C3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810B3B-F2FC-4870-A2F9-7F502382D039}"/>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EFFC90A8-430F-48D4-BB56-2584EB8670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7CF0B7-6BA4-4B61-997E-0DD82A2CF87A}"/>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372097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C545-316B-42E7-B4B8-386A5DBAF94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74AEED2-4952-41ED-A535-D23563BA3F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B305AFF-8CEE-4384-B385-E38C134D3C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BAA034D-F6C7-4016-B83A-089E8188ADA6}"/>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6" name="Footer Placeholder 5">
            <a:extLst>
              <a:ext uri="{FF2B5EF4-FFF2-40B4-BE49-F238E27FC236}">
                <a16:creationId xmlns:a16="http://schemas.microsoft.com/office/drawing/2014/main" id="{FB609D4C-28E8-495F-B4CB-B9E9010313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C7996C6-028F-4094-9B5C-B4E549A2BD63}"/>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57121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4645-E8D2-40FD-ACB7-E383537156D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1AB20AA-902B-4677-8527-547CFDD4D3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1FC749-F85C-45A9-BC28-3EE87492B3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0B0BC33-1D1F-4865-A82E-3A689B0E72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4738F-1C57-4789-8D0F-DA72C79FFB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FEE3129-3D94-4ECD-AF0C-9073B31B8DB4}"/>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8" name="Footer Placeholder 7">
            <a:extLst>
              <a:ext uri="{FF2B5EF4-FFF2-40B4-BE49-F238E27FC236}">
                <a16:creationId xmlns:a16="http://schemas.microsoft.com/office/drawing/2014/main" id="{B43B29A8-40AB-4ECF-B1F2-38B6A3F01FE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0AD48BF-6E20-40E7-AF0B-1B959FE40053}"/>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63775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FD3D-ED48-4825-A0B6-33B808C58F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6743287-A18D-43FD-AE57-97ADCC82151F}"/>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4" name="Footer Placeholder 3">
            <a:extLst>
              <a:ext uri="{FF2B5EF4-FFF2-40B4-BE49-F238E27FC236}">
                <a16:creationId xmlns:a16="http://schemas.microsoft.com/office/drawing/2014/main" id="{D73E8F45-7EDC-4A1A-9DE6-1993868AA15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C519770-4847-452F-B116-F6446719E5BF}"/>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204788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6E9902-2EDC-496E-9E52-8E95EEEE7A1F}"/>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3" name="Footer Placeholder 2">
            <a:extLst>
              <a:ext uri="{FF2B5EF4-FFF2-40B4-BE49-F238E27FC236}">
                <a16:creationId xmlns:a16="http://schemas.microsoft.com/office/drawing/2014/main" id="{9911FB4E-C78C-4F97-8C7F-67626E06036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268AE9F-14D2-451F-91B1-D5F8986C180E}"/>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214400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25DC-0FFC-4306-8C97-84FB1BE4D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A4A29BF-45FE-4C97-BDE8-FD3B7D258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2764FF4-03B9-4BE2-B84E-44F179D2E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43F5F-4C26-4B62-A11E-4F27255F54CC}"/>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6" name="Footer Placeholder 5">
            <a:extLst>
              <a:ext uri="{FF2B5EF4-FFF2-40B4-BE49-F238E27FC236}">
                <a16:creationId xmlns:a16="http://schemas.microsoft.com/office/drawing/2014/main" id="{7EB1A3AB-7C3C-42B4-86E7-DDB80F00D1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6AC9CB3-3D63-482C-AA08-4FC2CC98ED6D}"/>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284348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B54B-F9ED-4223-9C9F-5C51567DA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36837A6-A3AC-4955-8EAC-EEB54285A1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2913B6B-3989-44AF-8995-00B174B8B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E018D-E3E2-47C5-B463-3BBA49AA2B64}"/>
              </a:ext>
            </a:extLst>
          </p:cNvPr>
          <p:cNvSpPr>
            <a:spLocks noGrp="1"/>
          </p:cNvSpPr>
          <p:nvPr>
            <p:ph type="dt" sz="half" idx="10"/>
          </p:nvPr>
        </p:nvSpPr>
        <p:spPr/>
        <p:txBody>
          <a:bodyPr/>
          <a:lstStyle/>
          <a:p>
            <a:fld id="{120E98B1-18F0-4CE4-B04B-C51363EF8E3B}" type="datetimeFigureOut">
              <a:rPr lang="en-IN" smtClean="0"/>
              <a:t>20-04-2021</a:t>
            </a:fld>
            <a:endParaRPr lang="en-IN"/>
          </a:p>
        </p:txBody>
      </p:sp>
      <p:sp>
        <p:nvSpPr>
          <p:cNvPr id="6" name="Footer Placeholder 5">
            <a:extLst>
              <a:ext uri="{FF2B5EF4-FFF2-40B4-BE49-F238E27FC236}">
                <a16:creationId xmlns:a16="http://schemas.microsoft.com/office/drawing/2014/main" id="{44DFFE98-5133-466A-B017-71E6F3D827E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4FF92DF-3957-4D2F-B64A-2ED8A197BA3F}"/>
              </a:ext>
            </a:extLst>
          </p:cNvPr>
          <p:cNvSpPr>
            <a:spLocks noGrp="1"/>
          </p:cNvSpPr>
          <p:nvPr>
            <p:ph type="sldNum" sz="quarter" idx="12"/>
          </p:nvPr>
        </p:nvSpPr>
        <p:spPr/>
        <p:txBody>
          <a:bodyPr/>
          <a:lstStyle/>
          <a:p>
            <a:fld id="{279504CA-4A21-4BAD-9414-E435B7768838}" type="slidenum">
              <a:rPr lang="en-IN" smtClean="0"/>
              <a:t>‹#›</a:t>
            </a:fld>
            <a:endParaRPr lang="en-IN"/>
          </a:p>
        </p:txBody>
      </p:sp>
    </p:spTree>
    <p:extLst>
      <p:ext uri="{BB962C8B-B14F-4D97-AF65-F5344CB8AC3E}">
        <p14:creationId xmlns:p14="http://schemas.microsoft.com/office/powerpoint/2010/main" val="69007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1C3A2E-E835-4DDD-A451-E5067C6FF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273A5A4-CB78-4ABD-80CE-CE8FAF9B7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C79775-3D15-4AB1-A4DD-8ADC7A50B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E98B1-18F0-4CE4-B04B-C51363EF8E3B}" type="datetimeFigureOut">
              <a:rPr lang="en-IN" smtClean="0"/>
              <a:t>20-04-2021</a:t>
            </a:fld>
            <a:endParaRPr lang="en-IN"/>
          </a:p>
        </p:txBody>
      </p:sp>
      <p:sp>
        <p:nvSpPr>
          <p:cNvPr id="5" name="Footer Placeholder 4">
            <a:extLst>
              <a:ext uri="{FF2B5EF4-FFF2-40B4-BE49-F238E27FC236}">
                <a16:creationId xmlns:a16="http://schemas.microsoft.com/office/drawing/2014/main" id="{2627B925-4228-4A05-896D-6D94E65EF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0E8A36C-9AB2-4137-873B-0BEA560BC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504CA-4A21-4BAD-9414-E435B7768838}" type="slidenum">
              <a:rPr lang="en-IN" smtClean="0"/>
              <a:t>‹#›</a:t>
            </a:fld>
            <a:endParaRPr lang="en-IN"/>
          </a:p>
        </p:txBody>
      </p:sp>
    </p:spTree>
    <p:extLst>
      <p:ext uri="{BB962C8B-B14F-4D97-AF65-F5344CB8AC3E}">
        <p14:creationId xmlns:p14="http://schemas.microsoft.com/office/powerpoint/2010/main" val="166538090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D930FB0E-4040-4AFB-8562-CC249EBB5D0C}"/>
              </a:ext>
            </a:extLst>
          </p:cNvPr>
          <p:cNvSpPr>
            <a:spLocks noGrp="1"/>
          </p:cNvSpPr>
          <p:nvPr>
            <p:ph type="subTitle" idx="1"/>
          </p:nvPr>
        </p:nvSpPr>
        <p:spPr>
          <a:xfrm>
            <a:off x="1231900" y="508000"/>
            <a:ext cx="9436100" cy="5435600"/>
          </a:xfrm>
        </p:spPr>
        <p:txBody>
          <a:bodyPr/>
          <a:lstStyle/>
          <a:p>
            <a:endParaRPr lang="en-US" dirty="0"/>
          </a:p>
          <a:p>
            <a:endParaRPr lang="en-IN" dirty="0"/>
          </a:p>
          <a:p>
            <a:endParaRPr lang="en-IN" dirty="0"/>
          </a:p>
          <a:p>
            <a:r>
              <a:rPr lang="en-US" sz="3600" b="1" dirty="0">
                <a:solidFill>
                  <a:srgbClr val="00B0F0"/>
                </a:solidFill>
                <a:latin typeface="Times New Roman" panose="02020603050405020304" pitchFamily="18" charset="0"/>
                <a:cs typeface="Times New Roman" panose="02020603050405020304" pitchFamily="18" charset="0"/>
              </a:rPr>
              <a:t>MULTI LEVEL</a:t>
            </a:r>
          </a:p>
          <a:p>
            <a:r>
              <a:rPr lang="en-US" sz="3600" b="1" dirty="0">
                <a:solidFill>
                  <a:srgbClr val="00B0F0"/>
                </a:solidFill>
                <a:latin typeface="Times New Roman" panose="02020603050405020304" pitchFamily="18" charset="0"/>
                <a:cs typeface="Times New Roman" panose="02020603050405020304" pitchFamily="18" charset="0"/>
              </a:rPr>
              <a:t> PLANNING IN INDIA</a:t>
            </a:r>
          </a:p>
          <a:p>
            <a:r>
              <a:rPr lang="en-US" sz="3600" b="1" dirty="0">
                <a:solidFill>
                  <a:srgbClr val="FF0000"/>
                </a:solidFill>
                <a:latin typeface="Times New Roman" panose="02020603050405020304" pitchFamily="18" charset="0"/>
                <a:cs typeface="Times New Roman" panose="02020603050405020304" pitchFamily="18" charset="0"/>
              </a:rPr>
              <a:t>MA SEM I &amp; III</a:t>
            </a:r>
          </a:p>
          <a:p>
            <a:r>
              <a:rPr lang="en-US" sz="3600" b="1" dirty="0">
                <a:solidFill>
                  <a:srgbClr val="FF0000"/>
                </a:solidFill>
                <a:latin typeface="Times New Roman" panose="02020603050405020304" pitchFamily="18" charset="0"/>
                <a:cs typeface="Times New Roman" panose="02020603050405020304" pitchFamily="18" charset="0"/>
              </a:rPr>
              <a:t>GEOGRAPHY</a:t>
            </a:r>
            <a:endParaRPr lang="en-IN" sz="3600" b="1" dirty="0">
              <a:solidFill>
                <a:srgbClr val="FF0000"/>
              </a:solidFill>
            </a:endParaRPr>
          </a:p>
        </p:txBody>
      </p:sp>
    </p:spTree>
    <p:extLst>
      <p:ext uri="{BB962C8B-B14F-4D97-AF65-F5344CB8AC3E}">
        <p14:creationId xmlns:p14="http://schemas.microsoft.com/office/powerpoint/2010/main" val="885519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0FD5CB-6BBD-4217-B563-7FAF6326D58D}"/>
              </a:ext>
            </a:extLst>
          </p:cNvPr>
          <p:cNvSpPr>
            <a:spLocks noGrp="1"/>
          </p:cNvSpPr>
          <p:nvPr>
            <p:ph type="subTitle" idx="1"/>
          </p:nvPr>
        </p:nvSpPr>
        <p:spPr>
          <a:xfrm>
            <a:off x="533400" y="469900"/>
            <a:ext cx="11252200" cy="6007100"/>
          </a:xfrm>
        </p:spPr>
        <p:txBody>
          <a:bodyPr/>
          <a:lstStyle/>
          <a:p>
            <a:endParaRPr lang="en-US" dirty="0"/>
          </a:p>
          <a:p>
            <a:r>
              <a:rPr lang="en-US" sz="3600" dirty="0">
                <a:solidFill>
                  <a:srgbClr val="C00000"/>
                </a:solidFill>
                <a:latin typeface="Times New Roman" panose="02020603050405020304" pitchFamily="18" charset="0"/>
                <a:cs typeface="Times New Roman" panose="02020603050405020304" pitchFamily="18" charset="0"/>
              </a:rPr>
              <a:t>The relevance of block-level planning is based on - the viable areal and population-size, - more of to the regional and local problems, - easier identification of target groups, - optimum utilization of regional/local resources, and - greater participation of people in plan formulation and implementation</a:t>
            </a:r>
            <a:endParaRPr lang="en-IN"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888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68CDC4-23BF-4B7E-994F-20F8643281DB}"/>
              </a:ext>
            </a:extLst>
          </p:cNvPr>
          <p:cNvSpPr>
            <a:spLocks noGrp="1"/>
          </p:cNvSpPr>
          <p:nvPr>
            <p:ph type="subTitle" idx="1"/>
          </p:nvPr>
        </p:nvSpPr>
        <p:spPr>
          <a:xfrm>
            <a:off x="698500" y="508000"/>
            <a:ext cx="11023600" cy="5943600"/>
          </a:xfrm>
        </p:spPr>
        <p:txBody>
          <a:bodyPr/>
          <a:lstStyle/>
          <a:p>
            <a:r>
              <a:rPr lang="en-US" sz="3200" dirty="0">
                <a:solidFill>
                  <a:srgbClr val="C00000"/>
                </a:solidFill>
                <a:latin typeface="Times New Roman" panose="02020603050405020304" pitchFamily="18" charset="0"/>
                <a:cs typeface="Times New Roman" panose="02020603050405020304" pitchFamily="18" charset="0"/>
              </a:rPr>
              <a:t>Block Level planning involves the development of </a:t>
            </a:r>
          </a:p>
          <a:p>
            <a:r>
              <a:rPr lang="en-US" dirty="0"/>
              <a:t>• agriculture, • irrigation (mainly minor irrigation), </a:t>
            </a:r>
          </a:p>
          <a:p>
            <a:r>
              <a:rPr lang="en-US" dirty="0"/>
              <a:t>• soil conservation, </a:t>
            </a:r>
          </a:p>
          <a:p>
            <a:r>
              <a:rPr lang="en-US" dirty="0"/>
              <a:t>• animal husbandry,</a:t>
            </a:r>
          </a:p>
          <a:p>
            <a:r>
              <a:rPr lang="en-US" dirty="0"/>
              <a:t> • pisciculture, </a:t>
            </a:r>
          </a:p>
          <a:p>
            <a:r>
              <a:rPr lang="en-US" dirty="0"/>
              <a:t>• forestry, </a:t>
            </a:r>
          </a:p>
          <a:p>
            <a:r>
              <a:rPr lang="en-US" dirty="0"/>
              <a:t>• minor processing of agricultural products, </a:t>
            </a:r>
          </a:p>
          <a:p>
            <a:r>
              <a:rPr lang="en-US" dirty="0"/>
              <a:t>• small and cottage industries, </a:t>
            </a:r>
          </a:p>
          <a:p>
            <a:r>
              <a:rPr lang="en-US" dirty="0"/>
              <a:t>• creation of local-level infra-structure, and </a:t>
            </a:r>
          </a:p>
          <a:p>
            <a:r>
              <a:rPr lang="en-US" dirty="0"/>
              <a:t>• development of social services like water supply, health, education, shelter, sanitation, local transport, and welfare plans.</a:t>
            </a:r>
            <a:endParaRPr lang="en-IN" dirty="0"/>
          </a:p>
        </p:txBody>
      </p:sp>
    </p:spTree>
    <p:extLst>
      <p:ext uri="{BB962C8B-B14F-4D97-AF65-F5344CB8AC3E}">
        <p14:creationId xmlns:p14="http://schemas.microsoft.com/office/powerpoint/2010/main" val="401193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C1A81FA-DE63-4E36-ACB0-59A890609A43}"/>
              </a:ext>
            </a:extLst>
          </p:cNvPr>
          <p:cNvSpPr>
            <a:spLocks noGrp="1"/>
          </p:cNvSpPr>
          <p:nvPr>
            <p:ph type="subTitle" idx="1"/>
          </p:nvPr>
        </p:nvSpPr>
        <p:spPr>
          <a:xfrm>
            <a:off x="457200" y="381000"/>
            <a:ext cx="11303000" cy="6070600"/>
          </a:xfrm>
        </p:spPr>
        <p:txBody>
          <a:bodyPr/>
          <a:lstStyle/>
          <a:p>
            <a:r>
              <a:rPr lang="en-US" sz="4000" b="1" dirty="0">
                <a:solidFill>
                  <a:srgbClr val="C00000"/>
                </a:solidFill>
                <a:latin typeface="Times New Roman" panose="02020603050405020304" pitchFamily="18" charset="0"/>
                <a:cs typeface="Times New Roman" panose="02020603050405020304" pitchFamily="18" charset="0"/>
              </a:rPr>
              <a:t>Panchayat-Level </a:t>
            </a:r>
          </a:p>
          <a:p>
            <a:endParaRPr lang="en-US" sz="3600" b="1" dirty="0">
              <a:solidFill>
                <a:srgbClr val="C00000"/>
              </a:solidFill>
              <a:latin typeface="Times New Roman" panose="02020603050405020304" pitchFamily="18" charset="0"/>
              <a:cs typeface="Times New Roman" panose="02020603050405020304" pitchFamily="18" charset="0"/>
            </a:endParaRPr>
          </a:p>
          <a:p>
            <a:pPr algn="l"/>
            <a:r>
              <a:rPr lang="en-US" sz="3600" dirty="0">
                <a:solidFill>
                  <a:srgbClr val="0070C0"/>
                </a:solidFill>
                <a:latin typeface="Times New Roman" panose="02020603050405020304" pitchFamily="18" charset="0"/>
                <a:cs typeface="Times New Roman" panose="02020603050405020304" pitchFamily="18" charset="0"/>
              </a:rPr>
              <a:t>• The implementation of the plan at the Panchayat-level is the responsibility of the village development officer (VDO) and the secretary and is supervised by the Gram Sabha which is headed by the Gram Pradhan.</a:t>
            </a:r>
          </a:p>
          <a:p>
            <a:pPr algn="l"/>
            <a:r>
              <a:rPr lang="en-US" sz="3600" dirty="0">
                <a:solidFill>
                  <a:srgbClr val="0070C0"/>
                </a:solidFill>
                <a:latin typeface="Times New Roman" panose="02020603050405020304" pitchFamily="18" charset="0"/>
                <a:cs typeface="Times New Roman" panose="02020603050405020304" pitchFamily="18" charset="0"/>
              </a:rPr>
              <a:t> • Under the existing provisions, funds for the Gram Sabha (Village Panchayat) are directly being allocated from the </a:t>
            </a:r>
            <a:r>
              <a:rPr lang="en-US" sz="3600" dirty="0" err="1">
                <a:solidFill>
                  <a:srgbClr val="0070C0"/>
                </a:solidFill>
                <a:latin typeface="Times New Roman" panose="02020603050405020304" pitchFamily="18" charset="0"/>
                <a:cs typeface="Times New Roman" panose="02020603050405020304" pitchFamily="18" charset="0"/>
              </a:rPr>
              <a:t>centre</a:t>
            </a:r>
            <a:r>
              <a:rPr lang="en-US" sz="3600" dirty="0">
                <a:solidFill>
                  <a:srgbClr val="0070C0"/>
                </a:solidFill>
                <a:latin typeface="Times New Roman" panose="02020603050405020304" pitchFamily="18" charset="0"/>
                <a:cs typeface="Times New Roman" panose="02020603050405020304" pitchFamily="18" charset="0"/>
              </a:rPr>
              <a:t> to execute rural development </a:t>
            </a:r>
            <a:r>
              <a:rPr lang="en-US" sz="3600" dirty="0" err="1">
                <a:solidFill>
                  <a:srgbClr val="0070C0"/>
                </a:solidFill>
                <a:latin typeface="Times New Roman" panose="02020603050405020304" pitchFamily="18" charset="0"/>
                <a:cs typeface="Times New Roman" panose="02020603050405020304" pitchFamily="18" charset="0"/>
              </a:rPr>
              <a:t>programmes</a:t>
            </a:r>
            <a:r>
              <a:rPr lang="en-US" dirty="0"/>
              <a:t>.</a:t>
            </a:r>
          </a:p>
        </p:txBody>
      </p:sp>
    </p:spTree>
    <p:extLst>
      <p:ext uri="{BB962C8B-B14F-4D97-AF65-F5344CB8AC3E}">
        <p14:creationId xmlns:p14="http://schemas.microsoft.com/office/powerpoint/2010/main" val="412807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E7F329-2B75-4085-91C5-4D64A598D3E4}"/>
              </a:ext>
            </a:extLst>
          </p:cNvPr>
          <p:cNvSpPr>
            <a:spLocks noGrp="1"/>
          </p:cNvSpPr>
          <p:nvPr>
            <p:ph type="subTitle" idx="1"/>
          </p:nvPr>
        </p:nvSpPr>
        <p:spPr>
          <a:xfrm>
            <a:off x="469900" y="393700"/>
            <a:ext cx="11290300" cy="6146800"/>
          </a:xfrm>
        </p:spPr>
        <p:txBody>
          <a:bodyPr>
            <a:normAutofit/>
          </a:bodyPr>
          <a:lstStyle/>
          <a:p>
            <a:r>
              <a:rPr lang="en-US" sz="3200" i="1" dirty="0">
                <a:solidFill>
                  <a:srgbClr val="00B0F0"/>
                </a:solidFill>
                <a:latin typeface="Times New Roman" panose="02020603050405020304" pitchFamily="18" charset="0"/>
                <a:cs typeface="Times New Roman" panose="02020603050405020304" pitchFamily="18" charset="0"/>
              </a:rPr>
              <a:t>Panchayat has also been entrusted with following responsibility </a:t>
            </a:r>
          </a:p>
          <a:p>
            <a:endParaRPr lang="en-US" sz="3200" dirty="0">
              <a:solidFill>
                <a:srgbClr val="00B0F0"/>
              </a:solidFill>
              <a:latin typeface="Times New Roman" panose="02020603050405020304" pitchFamily="18" charset="0"/>
              <a:cs typeface="Times New Roman" panose="02020603050405020304" pitchFamily="18" charset="0"/>
            </a:endParaRPr>
          </a:p>
          <a:p>
            <a:pPr algn="l"/>
            <a:r>
              <a:rPr lang="en-US" sz="3200" b="1" dirty="0">
                <a:solidFill>
                  <a:srgbClr val="C00000"/>
                </a:solidFill>
                <a:latin typeface="Times New Roman" panose="02020603050405020304" pitchFamily="18" charset="0"/>
                <a:cs typeface="Times New Roman" panose="02020603050405020304" pitchFamily="18" charset="0"/>
              </a:rPr>
              <a:t>• the promotion of agriculture, rural industries, </a:t>
            </a:r>
          </a:p>
          <a:p>
            <a:pPr algn="l"/>
            <a:r>
              <a:rPr lang="en-US" sz="3200" b="1" dirty="0">
                <a:solidFill>
                  <a:srgbClr val="C00000"/>
                </a:solidFill>
                <a:latin typeface="Times New Roman" panose="02020603050405020304" pitchFamily="18" charset="0"/>
                <a:cs typeface="Times New Roman" panose="02020603050405020304" pitchFamily="18" charset="0"/>
              </a:rPr>
              <a:t>• provision of medical relief,</a:t>
            </a:r>
          </a:p>
          <a:p>
            <a:pPr algn="l"/>
            <a:r>
              <a:rPr lang="en-US" sz="3200" b="1" dirty="0">
                <a:solidFill>
                  <a:srgbClr val="C00000"/>
                </a:solidFill>
                <a:latin typeface="Times New Roman" panose="02020603050405020304" pitchFamily="18" charset="0"/>
                <a:cs typeface="Times New Roman" panose="02020603050405020304" pitchFamily="18" charset="0"/>
              </a:rPr>
              <a:t> • maternity, women and child welfare,</a:t>
            </a:r>
          </a:p>
          <a:p>
            <a:pPr algn="l"/>
            <a:r>
              <a:rPr lang="en-US" sz="3200" b="1" dirty="0">
                <a:solidFill>
                  <a:srgbClr val="C00000"/>
                </a:solidFill>
                <a:latin typeface="Times New Roman" panose="02020603050405020304" pitchFamily="18" charset="0"/>
                <a:cs typeface="Times New Roman" panose="02020603050405020304" pitchFamily="18" charset="0"/>
              </a:rPr>
              <a:t> • maintaining common grazing grounds, village roads, tanks, wells, sanitation and</a:t>
            </a:r>
          </a:p>
          <a:p>
            <a:pPr algn="l"/>
            <a:r>
              <a:rPr lang="en-US" sz="3200" b="1" dirty="0">
                <a:solidFill>
                  <a:srgbClr val="C00000"/>
                </a:solidFill>
                <a:latin typeface="Times New Roman" panose="02020603050405020304" pitchFamily="18" charset="0"/>
                <a:cs typeface="Times New Roman" panose="02020603050405020304" pitchFamily="18" charset="0"/>
              </a:rPr>
              <a:t> • execution of other socio-economic </a:t>
            </a:r>
            <a:r>
              <a:rPr lang="en-US" sz="3200" b="1" dirty="0" err="1">
                <a:solidFill>
                  <a:srgbClr val="C00000"/>
                </a:solidFill>
                <a:latin typeface="Times New Roman" panose="02020603050405020304" pitchFamily="18" charset="0"/>
                <a:cs typeface="Times New Roman" panose="02020603050405020304" pitchFamily="18" charset="0"/>
              </a:rPr>
              <a:t>programmes</a:t>
            </a:r>
            <a:r>
              <a:rPr lang="en-US" sz="3200" b="1" dirty="0">
                <a:solidFill>
                  <a:srgbClr val="C00000"/>
                </a:solidFill>
                <a:latin typeface="Times New Roman" panose="02020603050405020304" pitchFamily="18" charset="0"/>
                <a:cs typeface="Times New Roman" panose="02020603050405020304" pitchFamily="18" charset="0"/>
              </a:rPr>
              <a:t>. In some places, they are also authorized to supervise primary education and collect land revenue</a:t>
            </a:r>
            <a:endParaRPr lang="en-IN"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85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DF423E-6BA8-406F-A66E-BE2C59CE2823}"/>
              </a:ext>
            </a:extLst>
          </p:cNvPr>
          <p:cNvSpPr>
            <a:spLocks noGrp="1"/>
          </p:cNvSpPr>
          <p:nvPr>
            <p:ph type="subTitle" idx="1"/>
          </p:nvPr>
        </p:nvSpPr>
        <p:spPr>
          <a:xfrm>
            <a:off x="1422400" y="1016000"/>
            <a:ext cx="9245600" cy="5054600"/>
          </a:xfrm>
        </p:spPr>
        <p:txBody>
          <a:bodyPr/>
          <a:lstStyle/>
          <a:p>
            <a:endParaRPr lang="en-US" dirty="0"/>
          </a:p>
          <a:p>
            <a:endParaRPr lang="en-US" dirty="0"/>
          </a:p>
          <a:p>
            <a:r>
              <a:rPr lang="en-US" sz="4400" b="1" dirty="0">
                <a:solidFill>
                  <a:srgbClr val="0070C0"/>
                </a:solidFill>
              </a:rPr>
              <a:t>• Bottom up approach </a:t>
            </a:r>
          </a:p>
          <a:p>
            <a:endParaRPr lang="en-US" sz="4400" b="1" dirty="0">
              <a:solidFill>
                <a:srgbClr val="0070C0"/>
              </a:solidFill>
            </a:endParaRPr>
          </a:p>
          <a:p>
            <a:r>
              <a:rPr lang="en-US" sz="4400" b="1" dirty="0">
                <a:solidFill>
                  <a:srgbClr val="0070C0"/>
                </a:solidFill>
              </a:rPr>
              <a:t>• </a:t>
            </a:r>
            <a:r>
              <a:rPr lang="en-US" sz="4400" b="1" dirty="0" err="1">
                <a:solidFill>
                  <a:srgbClr val="0070C0"/>
                </a:solidFill>
              </a:rPr>
              <a:t>Decentralised</a:t>
            </a:r>
            <a:r>
              <a:rPr lang="en-US" sz="4400" b="1" dirty="0">
                <a:solidFill>
                  <a:srgbClr val="0070C0"/>
                </a:solidFill>
              </a:rPr>
              <a:t> </a:t>
            </a:r>
          </a:p>
          <a:p>
            <a:endParaRPr lang="en-US" sz="4400" b="1" dirty="0">
              <a:solidFill>
                <a:srgbClr val="0070C0"/>
              </a:solidFill>
            </a:endParaRPr>
          </a:p>
          <a:p>
            <a:r>
              <a:rPr lang="en-US" sz="4400" b="1" dirty="0">
                <a:solidFill>
                  <a:srgbClr val="0070C0"/>
                </a:solidFill>
              </a:rPr>
              <a:t>• Balanced regional development</a:t>
            </a:r>
            <a:endParaRPr lang="en-IN" sz="4400" b="1" dirty="0">
              <a:solidFill>
                <a:srgbClr val="0070C0"/>
              </a:solidFill>
            </a:endParaRPr>
          </a:p>
        </p:txBody>
      </p:sp>
    </p:spTree>
    <p:extLst>
      <p:ext uri="{BB962C8B-B14F-4D97-AF65-F5344CB8AC3E}">
        <p14:creationId xmlns:p14="http://schemas.microsoft.com/office/powerpoint/2010/main" val="388601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18A6FE-A297-47AD-AE5D-655768F3DDE7}"/>
              </a:ext>
            </a:extLst>
          </p:cNvPr>
          <p:cNvSpPr>
            <a:spLocks noGrp="1"/>
          </p:cNvSpPr>
          <p:nvPr>
            <p:ph type="subTitle" idx="1"/>
          </p:nvPr>
        </p:nvSpPr>
        <p:spPr>
          <a:xfrm>
            <a:off x="1155700" y="381000"/>
            <a:ext cx="10287000" cy="5727700"/>
          </a:xfrm>
        </p:spPr>
        <p:txBody>
          <a:bodyPr>
            <a:normAutofit/>
          </a:bodyPr>
          <a:lstStyle/>
          <a:p>
            <a:r>
              <a:rPr lang="en-IN" sz="2800" dirty="0">
                <a:solidFill>
                  <a:srgbClr val="C00000"/>
                </a:solidFill>
              </a:rPr>
              <a:t>Historical background of MLP </a:t>
            </a:r>
          </a:p>
          <a:p>
            <a:r>
              <a:rPr lang="en-IN" sz="2800" dirty="0">
                <a:solidFill>
                  <a:srgbClr val="00B050"/>
                </a:solidFill>
              </a:rPr>
              <a:t>• Community development programme – 1 </a:t>
            </a:r>
            <a:r>
              <a:rPr lang="en-IN" sz="2800" dirty="0" err="1">
                <a:solidFill>
                  <a:srgbClr val="00B050"/>
                </a:solidFill>
              </a:rPr>
              <a:t>st</a:t>
            </a:r>
            <a:r>
              <a:rPr lang="en-IN" sz="2800" dirty="0">
                <a:solidFill>
                  <a:srgbClr val="00B050"/>
                </a:solidFill>
              </a:rPr>
              <a:t> and 2nd FYP</a:t>
            </a:r>
          </a:p>
          <a:p>
            <a:r>
              <a:rPr lang="en-IN" sz="2800" dirty="0">
                <a:solidFill>
                  <a:srgbClr val="00B050"/>
                </a:solidFill>
              </a:rPr>
              <a:t> • Balwant Rai Mehta (1957) – 3 tier Panchayati Raj </a:t>
            </a:r>
          </a:p>
          <a:p>
            <a:r>
              <a:rPr lang="en-IN" sz="2800" dirty="0">
                <a:solidFill>
                  <a:srgbClr val="00B050"/>
                </a:solidFill>
              </a:rPr>
              <a:t>• </a:t>
            </a:r>
            <a:r>
              <a:rPr lang="en-IN" sz="2800" dirty="0" err="1">
                <a:solidFill>
                  <a:srgbClr val="00B050"/>
                </a:solidFill>
              </a:rPr>
              <a:t>Dantewala</a:t>
            </a:r>
            <a:r>
              <a:rPr lang="en-IN" sz="2800" dirty="0">
                <a:solidFill>
                  <a:srgbClr val="00B050"/>
                </a:solidFill>
              </a:rPr>
              <a:t> working group (1978) – Block level Planning</a:t>
            </a:r>
          </a:p>
          <a:p>
            <a:r>
              <a:rPr lang="en-IN" sz="2800" dirty="0">
                <a:solidFill>
                  <a:srgbClr val="00B050"/>
                </a:solidFill>
              </a:rPr>
              <a:t> • Ashok Mehta Committee (1977) - strengthening of planning at Zila Parishad level by placing district level officers under DRDA </a:t>
            </a:r>
          </a:p>
          <a:p>
            <a:r>
              <a:rPr lang="en-IN" sz="2800" dirty="0">
                <a:solidFill>
                  <a:srgbClr val="00B050"/>
                </a:solidFill>
              </a:rPr>
              <a:t>• </a:t>
            </a:r>
            <a:r>
              <a:rPr lang="en-IN" sz="2800" dirty="0" err="1">
                <a:solidFill>
                  <a:srgbClr val="00B050"/>
                </a:solidFill>
              </a:rPr>
              <a:t>Hanumantha</a:t>
            </a:r>
            <a:r>
              <a:rPr lang="en-IN" sz="2800" dirty="0">
                <a:solidFill>
                  <a:srgbClr val="00B050"/>
                </a:solidFill>
              </a:rPr>
              <a:t> Rao Committee (1982) -principle of sharing of resources</a:t>
            </a:r>
          </a:p>
          <a:p>
            <a:r>
              <a:rPr lang="en-IN" sz="2800" dirty="0">
                <a:solidFill>
                  <a:srgbClr val="00B050"/>
                </a:solidFill>
              </a:rPr>
              <a:t> • </a:t>
            </a:r>
            <a:r>
              <a:rPr lang="en-IN" sz="2800" dirty="0" err="1">
                <a:solidFill>
                  <a:srgbClr val="00B050"/>
                </a:solidFill>
              </a:rPr>
              <a:t>Sarkaria</a:t>
            </a:r>
            <a:r>
              <a:rPr lang="en-IN" sz="2800" dirty="0">
                <a:solidFill>
                  <a:srgbClr val="00B050"/>
                </a:solidFill>
              </a:rPr>
              <a:t> Commission (1985) - setting up of state finance commission to transfer resources to districts. </a:t>
            </a:r>
          </a:p>
          <a:p>
            <a:r>
              <a:rPr lang="en-IN" sz="2800" dirty="0">
                <a:solidFill>
                  <a:srgbClr val="00B050"/>
                </a:solidFill>
              </a:rPr>
              <a:t>• 73rd amendment act (1992) - PRIs attained constitutional status</a:t>
            </a:r>
          </a:p>
        </p:txBody>
      </p:sp>
    </p:spTree>
    <p:extLst>
      <p:ext uri="{BB962C8B-B14F-4D97-AF65-F5344CB8AC3E}">
        <p14:creationId xmlns:p14="http://schemas.microsoft.com/office/powerpoint/2010/main" val="330395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F034EAA-FFF9-4081-814F-ED7F6B510F2C}"/>
              </a:ext>
            </a:extLst>
          </p:cNvPr>
          <p:cNvSpPr>
            <a:spLocks noGrp="1"/>
          </p:cNvSpPr>
          <p:nvPr>
            <p:ph type="subTitle" idx="1"/>
          </p:nvPr>
        </p:nvSpPr>
        <p:spPr>
          <a:xfrm>
            <a:off x="635000" y="533400"/>
            <a:ext cx="10960100" cy="5930900"/>
          </a:xfrm>
        </p:spPr>
        <p:txBody>
          <a:bodyPr/>
          <a:lstStyle/>
          <a:p>
            <a:r>
              <a:rPr lang="en-IN" sz="3200" dirty="0">
                <a:solidFill>
                  <a:srgbClr val="00B0F0"/>
                </a:solidFill>
              </a:rPr>
              <a:t>Stages of multi-level planning in India</a:t>
            </a:r>
          </a:p>
          <a:p>
            <a:endParaRPr lang="en-IN" dirty="0"/>
          </a:p>
          <a:p>
            <a:pPr algn="l"/>
            <a:r>
              <a:rPr lang="en-IN" dirty="0"/>
              <a:t> </a:t>
            </a:r>
            <a:r>
              <a:rPr lang="en-IN" sz="3600" dirty="0">
                <a:solidFill>
                  <a:srgbClr val="C00000"/>
                </a:solidFill>
              </a:rPr>
              <a:t>1. National Level - inter-state / inter-regional planning. </a:t>
            </a:r>
          </a:p>
          <a:p>
            <a:pPr algn="l"/>
            <a:r>
              <a:rPr lang="en-IN" sz="3600" dirty="0">
                <a:solidFill>
                  <a:srgbClr val="C00000"/>
                </a:solidFill>
              </a:rPr>
              <a:t> 2. State Level - inter-district / inter-regional planning. </a:t>
            </a:r>
          </a:p>
          <a:p>
            <a:pPr algn="l"/>
            <a:r>
              <a:rPr lang="en-IN" sz="3600" dirty="0">
                <a:solidFill>
                  <a:srgbClr val="C00000"/>
                </a:solidFill>
              </a:rPr>
              <a:t> 3. District/Metropolitan Level - regional planning. </a:t>
            </a:r>
          </a:p>
          <a:p>
            <a:pPr algn="l"/>
            <a:r>
              <a:rPr lang="en-IN" sz="3600" dirty="0">
                <a:solidFill>
                  <a:srgbClr val="C00000"/>
                </a:solidFill>
              </a:rPr>
              <a:t> 4. Block Level - area planning</a:t>
            </a:r>
          </a:p>
          <a:p>
            <a:pPr algn="l"/>
            <a:r>
              <a:rPr lang="en-IN" sz="3600" dirty="0">
                <a:solidFill>
                  <a:srgbClr val="C00000"/>
                </a:solidFill>
              </a:rPr>
              <a:t> 5. Panchayat Level - village planning</a:t>
            </a:r>
            <a:r>
              <a:rPr lang="en-IN" dirty="0"/>
              <a:t>.</a:t>
            </a:r>
          </a:p>
        </p:txBody>
      </p:sp>
    </p:spTree>
    <p:extLst>
      <p:ext uri="{BB962C8B-B14F-4D97-AF65-F5344CB8AC3E}">
        <p14:creationId xmlns:p14="http://schemas.microsoft.com/office/powerpoint/2010/main" val="116439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B5CECD-B8B5-4E64-A374-6210A5C24D73}"/>
              </a:ext>
            </a:extLst>
          </p:cNvPr>
          <p:cNvSpPr>
            <a:spLocks noGrp="1"/>
          </p:cNvSpPr>
          <p:nvPr>
            <p:ph type="subTitle" idx="1"/>
          </p:nvPr>
        </p:nvSpPr>
        <p:spPr>
          <a:xfrm>
            <a:off x="584200" y="495300"/>
            <a:ext cx="11087100" cy="6032500"/>
          </a:xfrm>
        </p:spPr>
        <p:txBody>
          <a:bodyPr/>
          <a:lstStyle/>
          <a:p>
            <a:pPr algn="l"/>
            <a:endParaRPr lang="en-US" dirty="0"/>
          </a:p>
          <a:p>
            <a:pPr algn="l"/>
            <a:r>
              <a:rPr lang="en-US" dirty="0"/>
              <a:t>					</a:t>
            </a:r>
            <a:r>
              <a:rPr lang="en-US" sz="3200" dirty="0">
                <a:solidFill>
                  <a:srgbClr val="00B0F0"/>
                </a:solidFill>
              </a:rPr>
              <a:t>National Level</a:t>
            </a:r>
          </a:p>
          <a:p>
            <a:pPr algn="l"/>
            <a:endParaRPr lang="en-US" dirty="0"/>
          </a:p>
          <a:p>
            <a:pPr algn="l"/>
            <a:r>
              <a:rPr lang="en-US" sz="2800" dirty="0" err="1">
                <a:solidFill>
                  <a:srgbClr val="C00000"/>
                </a:solidFill>
              </a:rPr>
              <a:t>Upto</a:t>
            </a:r>
            <a:r>
              <a:rPr lang="en-US" sz="2800" dirty="0">
                <a:solidFill>
                  <a:srgbClr val="C00000"/>
                </a:solidFill>
              </a:rPr>
              <a:t> 2014: Planning Commission National Development Council PC has been granted constitutional status through 52nd Amendment of the Constitution </a:t>
            </a:r>
          </a:p>
          <a:p>
            <a:pPr algn="l"/>
            <a:r>
              <a:rPr lang="en-US" sz="2800" dirty="0">
                <a:solidFill>
                  <a:srgbClr val="C00000"/>
                </a:solidFill>
              </a:rPr>
              <a:t>The Commission formulates three types of plans:</a:t>
            </a:r>
          </a:p>
          <a:p>
            <a:pPr algn="l"/>
            <a:r>
              <a:rPr lang="en-US" sz="2800" dirty="0">
                <a:solidFill>
                  <a:srgbClr val="C00000"/>
                </a:solidFill>
              </a:rPr>
              <a:t> (a) Perspective plans for 15-25 years, </a:t>
            </a:r>
          </a:p>
          <a:p>
            <a:pPr algn="l"/>
            <a:r>
              <a:rPr lang="en-US" sz="2800" dirty="0">
                <a:solidFill>
                  <a:srgbClr val="C00000"/>
                </a:solidFill>
              </a:rPr>
              <a:t>(b) Five year plans, and </a:t>
            </a:r>
          </a:p>
          <a:p>
            <a:pPr algn="l"/>
            <a:r>
              <a:rPr lang="en-US" sz="2800" dirty="0">
                <a:solidFill>
                  <a:srgbClr val="C00000"/>
                </a:solidFill>
              </a:rPr>
              <a:t>(c) Annual plans within the framework of Five Year Plan.</a:t>
            </a:r>
            <a:endParaRPr lang="en-IN" sz="2800" dirty="0">
              <a:solidFill>
                <a:srgbClr val="C00000"/>
              </a:solidFill>
            </a:endParaRPr>
          </a:p>
        </p:txBody>
      </p:sp>
    </p:spTree>
    <p:extLst>
      <p:ext uri="{BB962C8B-B14F-4D97-AF65-F5344CB8AC3E}">
        <p14:creationId xmlns:p14="http://schemas.microsoft.com/office/powerpoint/2010/main" val="42354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17A64B-04E7-478B-8E65-1612EB587883}"/>
              </a:ext>
            </a:extLst>
          </p:cNvPr>
          <p:cNvSpPr>
            <a:spLocks noGrp="1"/>
          </p:cNvSpPr>
          <p:nvPr>
            <p:ph type="subTitle" idx="1"/>
          </p:nvPr>
        </p:nvSpPr>
        <p:spPr>
          <a:xfrm>
            <a:off x="635000" y="393700"/>
            <a:ext cx="10960100" cy="5905500"/>
          </a:xfrm>
        </p:spPr>
        <p:txBody>
          <a:bodyPr/>
          <a:lstStyle/>
          <a:p>
            <a:r>
              <a:rPr lang="en-US" dirty="0"/>
              <a:t>After 2014: PC was replaced by NITI Aayog. The 12th Plan, the last of the Five-Year Plans, was ended on 31st March, 2017. Now, three-year action plan, which will be part of a seven-year strategy paper and a 15-year vision document. The </a:t>
            </a:r>
            <a:r>
              <a:rPr lang="en-US" dirty="0" err="1"/>
              <a:t>Niti</a:t>
            </a:r>
            <a:r>
              <a:rPr lang="en-US" dirty="0"/>
              <a:t> Aayog is launching a three-year action plan from April 1, 2017.</a:t>
            </a:r>
            <a:endParaRPr lang="en-IN" dirty="0"/>
          </a:p>
        </p:txBody>
      </p:sp>
    </p:spTree>
    <p:extLst>
      <p:ext uri="{BB962C8B-B14F-4D97-AF65-F5344CB8AC3E}">
        <p14:creationId xmlns:p14="http://schemas.microsoft.com/office/powerpoint/2010/main" val="407861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1DF6-371A-4C50-91FE-DAD9D5A65AA2}"/>
              </a:ext>
            </a:extLst>
          </p:cNvPr>
          <p:cNvSpPr>
            <a:spLocks noGrp="1"/>
          </p:cNvSpPr>
          <p:nvPr>
            <p:ph type="ctrTitle"/>
          </p:nvPr>
        </p:nvSpPr>
        <p:spPr>
          <a:xfrm>
            <a:off x="241300" y="266700"/>
            <a:ext cx="9931400" cy="5651499"/>
          </a:xfrm>
        </p:spPr>
        <p:txBody>
          <a:bodyPr>
            <a:normAutofit/>
          </a:bodyPr>
          <a:lstStyle/>
          <a:p>
            <a:r>
              <a:rPr lang="en-US" sz="3600" dirty="0">
                <a:solidFill>
                  <a:srgbClr val="C00000"/>
                </a:solidFill>
                <a:latin typeface="Times New Roman" panose="02020603050405020304" pitchFamily="18" charset="0"/>
                <a:cs typeface="Times New Roman" panose="02020603050405020304" pitchFamily="18" charset="0"/>
              </a:rPr>
              <a:t>State level</a:t>
            </a:r>
            <a:br>
              <a:rPr lang="en-US" sz="3600" dirty="0">
                <a:solidFill>
                  <a:srgbClr val="C00000"/>
                </a:solidFill>
                <a:latin typeface="Times New Roman" panose="02020603050405020304" pitchFamily="18" charset="0"/>
                <a:cs typeface="Times New Roman" panose="02020603050405020304" pitchFamily="18" charset="0"/>
              </a:rPr>
            </a:br>
            <a:r>
              <a:rPr lang="en-US" sz="3600" dirty="0">
                <a:solidFill>
                  <a:srgbClr val="C00000"/>
                </a:solidFill>
                <a:latin typeface="Times New Roman" panose="02020603050405020304" pitchFamily="18" charset="0"/>
                <a:cs typeface="Times New Roman" panose="02020603050405020304" pitchFamily="18" charset="0"/>
              </a:rPr>
              <a:t> </a:t>
            </a:r>
            <a:r>
              <a:rPr lang="en-US" sz="3200" dirty="0">
                <a:solidFill>
                  <a:srgbClr val="00B050"/>
                </a:solidFill>
                <a:latin typeface="Times New Roman" panose="02020603050405020304" pitchFamily="18" charset="0"/>
                <a:cs typeface="Times New Roman" panose="02020603050405020304" pitchFamily="18" charset="0"/>
              </a:rPr>
              <a:t>The state Planning Board acts like national Planning Commission and coordinates the development plans. It also has the responsibility of the formulation, implementation and monitoring of state plan. States enjoy autonomy in certain state subjects and play pivotal role in the implementation of planning </a:t>
            </a:r>
            <a:r>
              <a:rPr lang="en-US" sz="3200" dirty="0" err="1">
                <a:solidFill>
                  <a:srgbClr val="00B050"/>
                </a:solidFill>
                <a:latin typeface="Times New Roman" panose="02020603050405020304" pitchFamily="18" charset="0"/>
                <a:cs typeface="Times New Roman" panose="02020603050405020304" pitchFamily="18" charset="0"/>
              </a:rPr>
              <a:t>programmes</a:t>
            </a:r>
            <a:r>
              <a:rPr lang="en-US" sz="3200" dirty="0">
                <a:solidFill>
                  <a:srgbClr val="00B050"/>
                </a:solidFill>
                <a:latin typeface="Times New Roman" panose="02020603050405020304" pitchFamily="18" charset="0"/>
                <a:cs typeface="Times New Roman" panose="02020603050405020304" pitchFamily="18" charset="0"/>
              </a:rPr>
              <a:t>. State level that all sorts of economic and social data are available. There is a need for more rigorous exercise of planning at state-level.</a:t>
            </a:r>
            <a:endParaRPr lang="en-IN"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42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989A7E-081A-473D-9302-417F364F4CCE}"/>
              </a:ext>
            </a:extLst>
          </p:cNvPr>
          <p:cNvSpPr>
            <a:spLocks noGrp="1"/>
          </p:cNvSpPr>
          <p:nvPr>
            <p:ph type="subTitle" idx="1"/>
          </p:nvPr>
        </p:nvSpPr>
        <p:spPr>
          <a:xfrm>
            <a:off x="546100" y="495300"/>
            <a:ext cx="11150600" cy="6045200"/>
          </a:xfrm>
        </p:spPr>
        <p:txBody>
          <a:bodyPr/>
          <a:lstStyle/>
          <a:p>
            <a:r>
              <a:rPr lang="en-US" sz="3600" dirty="0">
                <a:solidFill>
                  <a:srgbClr val="C00000"/>
                </a:solidFill>
                <a:latin typeface="Times New Roman" panose="02020603050405020304" pitchFamily="18" charset="0"/>
                <a:cs typeface="Times New Roman" panose="02020603050405020304" pitchFamily="18" charset="0"/>
              </a:rPr>
              <a:t>District Level </a:t>
            </a:r>
          </a:p>
          <a:p>
            <a:endParaRPr lang="en-US" sz="3600" dirty="0">
              <a:solidFill>
                <a:srgbClr val="C00000"/>
              </a:solidFill>
              <a:latin typeface="Times New Roman" panose="02020603050405020304" pitchFamily="18" charset="0"/>
              <a:cs typeface="Times New Roman" panose="02020603050405020304" pitchFamily="18" charset="0"/>
            </a:endParaRPr>
          </a:p>
          <a:p>
            <a:r>
              <a:rPr lang="en-US" sz="2800" dirty="0">
                <a:solidFill>
                  <a:srgbClr val="00B050"/>
                </a:solidFill>
              </a:rPr>
              <a:t>• local level planning </a:t>
            </a:r>
          </a:p>
          <a:p>
            <a:r>
              <a:rPr lang="en-US" sz="2800" dirty="0">
                <a:solidFill>
                  <a:srgbClr val="00B050"/>
                </a:solidFill>
              </a:rPr>
              <a:t>• success of the planning needs greater mobilization and utilization of local resources </a:t>
            </a:r>
          </a:p>
          <a:p>
            <a:r>
              <a:rPr lang="en-US" sz="2800" dirty="0">
                <a:solidFill>
                  <a:srgbClr val="00B050"/>
                </a:solidFill>
              </a:rPr>
              <a:t>• The District Board consists of elected representatives </a:t>
            </a:r>
          </a:p>
          <a:p>
            <a:r>
              <a:rPr lang="en-US" sz="2800" dirty="0">
                <a:solidFill>
                  <a:srgbClr val="00B050"/>
                </a:solidFill>
              </a:rPr>
              <a:t>• Presently District Planning is supervised through Zila Parishad and its Chairman.</a:t>
            </a:r>
          </a:p>
          <a:p>
            <a:r>
              <a:rPr lang="en-US" sz="2800" dirty="0">
                <a:solidFill>
                  <a:srgbClr val="00B050"/>
                </a:solidFill>
              </a:rPr>
              <a:t> • Its formulation and implementation are looked after by the District Planning Officer (DPO) or the District Magistrate</a:t>
            </a:r>
            <a:r>
              <a:rPr lang="en-US" dirty="0"/>
              <a:t>.</a:t>
            </a:r>
            <a:endParaRPr lang="en-IN" dirty="0"/>
          </a:p>
        </p:txBody>
      </p:sp>
    </p:spTree>
    <p:extLst>
      <p:ext uri="{BB962C8B-B14F-4D97-AF65-F5344CB8AC3E}">
        <p14:creationId xmlns:p14="http://schemas.microsoft.com/office/powerpoint/2010/main" val="20046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06FD4B-0B82-4026-8529-8B2CB2E1C0C2}"/>
              </a:ext>
            </a:extLst>
          </p:cNvPr>
          <p:cNvSpPr>
            <a:spLocks noGrp="1"/>
          </p:cNvSpPr>
          <p:nvPr>
            <p:ph type="subTitle" idx="1"/>
          </p:nvPr>
        </p:nvSpPr>
        <p:spPr>
          <a:xfrm>
            <a:off x="355600" y="444500"/>
            <a:ext cx="11455400" cy="6172200"/>
          </a:xfrm>
        </p:spPr>
        <p:txBody>
          <a:bodyPr/>
          <a:lstStyle/>
          <a:p>
            <a:r>
              <a:rPr lang="en-US" sz="5400" b="1" dirty="0">
                <a:solidFill>
                  <a:srgbClr val="00B0F0"/>
                </a:solidFill>
              </a:rPr>
              <a:t>Block Level: </a:t>
            </a:r>
          </a:p>
          <a:p>
            <a:endParaRPr lang="en-US" sz="5400" b="1" dirty="0">
              <a:solidFill>
                <a:srgbClr val="00B0F0"/>
              </a:solidFill>
            </a:endParaRPr>
          </a:p>
          <a:p>
            <a:pPr algn="l"/>
            <a:r>
              <a:rPr lang="en-US" sz="3600" dirty="0">
                <a:solidFill>
                  <a:srgbClr val="C00000"/>
                </a:solidFill>
              </a:rPr>
              <a:t>• Block is an important unit of micro-level planning.</a:t>
            </a:r>
          </a:p>
          <a:p>
            <a:pPr algn="l"/>
            <a:r>
              <a:rPr lang="en-US" sz="3600" dirty="0">
                <a:solidFill>
                  <a:srgbClr val="C00000"/>
                </a:solidFill>
              </a:rPr>
              <a:t> • The general supervision of blocks was made by the Block Samiti or Panchayat Samiti under the chairmanship of the Block </a:t>
            </a:r>
            <a:r>
              <a:rPr lang="en-US" sz="3600" dirty="0" err="1">
                <a:solidFill>
                  <a:srgbClr val="C00000"/>
                </a:solidFill>
              </a:rPr>
              <a:t>Pramukh</a:t>
            </a:r>
            <a:r>
              <a:rPr lang="en-US" sz="3600" dirty="0">
                <a:solidFill>
                  <a:srgbClr val="C00000"/>
                </a:solidFill>
              </a:rPr>
              <a:t> or </a:t>
            </a:r>
            <a:r>
              <a:rPr lang="en-US" sz="3600" dirty="0" err="1">
                <a:solidFill>
                  <a:srgbClr val="C00000"/>
                </a:solidFill>
              </a:rPr>
              <a:t>Sabhapati</a:t>
            </a:r>
            <a:r>
              <a:rPr lang="en-US" sz="3600" dirty="0">
                <a:solidFill>
                  <a:srgbClr val="C00000"/>
                </a:solidFill>
              </a:rPr>
              <a:t> and elected representatives. </a:t>
            </a:r>
          </a:p>
          <a:p>
            <a:pPr algn="l"/>
            <a:r>
              <a:rPr lang="en-US" sz="3600" dirty="0">
                <a:solidFill>
                  <a:srgbClr val="C00000"/>
                </a:solidFill>
              </a:rPr>
              <a:t>• The main objective of this planning was to absorb local </a:t>
            </a:r>
            <a:r>
              <a:rPr lang="en-US" sz="3600" dirty="0" err="1">
                <a:solidFill>
                  <a:srgbClr val="C00000"/>
                </a:solidFill>
              </a:rPr>
              <a:t>labour</a:t>
            </a:r>
            <a:r>
              <a:rPr lang="en-US" sz="3600" dirty="0">
                <a:solidFill>
                  <a:srgbClr val="C00000"/>
                </a:solidFill>
              </a:rPr>
              <a:t> surpluses and greater involvement of people in the formulation and implementation of development plans</a:t>
            </a:r>
            <a:r>
              <a:rPr lang="en-US" dirty="0"/>
              <a:t>.</a:t>
            </a:r>
            <a:endParaRPr lang="en-IN" dirty="0"/>
          </a:p>
        </p:txBody>
      </p:sp>
    </p:spTree>
    <p:extLst>
      <p:ext uri="{BB962C8B-B14F-4D97-AF65-F5344CB8AC3E}">
        <p14:creationId xmlns:p14="http://schemas.microsoft.com/office/powerpoint/2010/main" val="885085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793</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State level  The state Planning Board acts like national Planning Commission and coordinates the development plans. It also has the responsibility of the formulation, implementation and monitoring of state plan. States enjoy autonomy in certain state subjects and play pivotal role in the implementation of planning programmes. State level that all sorts of economic and social data are available. There is a need for more rigorous exercise of planning at state-level.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Abhay singh</dc:creator>
  <cp:lastModifiedBy>Abhay singh</cp:lastModifiedBy>
  <cp:revision>10</cp:revision>
  <dcterms:created xsi:type="dcterms:W3CDTF">2021-04-20T14:59:25Z</dcterms:created>
  <dcterms:modified xsi:type="dcterms:W3CDTF">2021-04-20T15:22:52Z</dcterms:modified>
</cp:coreProperties>
</file>